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5"/>
  </p:notesMasterIdLst>
  <p:sldIdLst>
    <p:sldId id="256" r:id="rId2"/>
    <p:sldId id="257" r:id="rId3"/>
    <p:sldId id="285" r:id="rId4"/>
    <p:sldId id="266" r:id="rId5"/>
    <p:sldId id="259" r:id="rId6"/>
    <p:sldId id="286" r:id="rId7"/>
    <p:sldId id="287" r:id="rId8"/>
    <p:sldId id="288" r:id="rId9"/>
    <p:sldId id="262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261" r:id="rId22"/>
    <p:sldId id="307" r:id="rId23"/>
    <p:sldId id="300" r:id="rId24"/>
    <p:sldId id="301" r:id="rId25"/>
    <p:sldId id="302" r:id="rId26"/>
    <p:sldId id="303" r:id="rId27"/>
    <p:sldId id="304" r:id="rId28"/>
    <p:sldId id="305" r:id="rId29"/>
    <p:sldId id="306" r:id="rId30"/>
    <p:sldId id="309" r:id="rId31"/>
    <p:sldId id="308" r:id="rId32"/>
    <p:sldId id="320" r:id="rId33"/>
    <p:sldId id="313" r:id="rId34"/>
    <p:sldId id="312" r:id="rId35"/>
    <p:sldId id="314" r:id="rId36"/>
    <p:sldId id="315" r:id="rId37"/>
    <p:sldId id="316" r:id="rId38"/>
    <p:sldId id="321" r:id="rId39"/>
    <p:sldId id="317" r:id="rId40"/>
    <p:sldId id="322" r:id="rId41"/>
    <p:sldId id="323" r:id="rId42"/>
    <p:sldId id="319" r:id="rId43"/>
    <p:sldId id="324" r:id="rId44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46"/>
      <p:bold r:id="rId47"/>
      <p:italic r:id="rId48"/>
      <p:boldItalic r:id="rId49"/>
    </p:embeddedFont>
    <p:embeddedFont>
      <p:font typeface="Roboto Slab" pitchFamily="2" charset="0"/>
      <p:regular r:id="rId50"/>
      <p:bold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EA85DBA-D86E-4F4F-A7A9-EC2A0C479147}">
  <a:tblStyle styleId="{9EA85DBA-D86E-4F4F-A7A9-EC2A0C4791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63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>
          <a:extLst>
            <a:ext uri="{FF2B5EF4-FFF2-40B4-BE49-F238E27FC236}">
              <a16:creationId xmlns:a16="http://schemas.microsoft.com/office/drawing/2014/main" id="{D807B9F1-BF92-3C8D-0A3B-AC0C8B6BE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>
            <a:extLst>
              <a:ext uri="{FF2B5EF4-FFF2-40B4-BE49-F238E27FC236}">
                <a16:creationId xmlns:a16="http://schemas.microsoft.com/office/drawing/2014/main" id="{3FACD8A1-C32C-330D-95F9-62A6037C93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>
            <a:extLst>
              <a:ext uri="{FF2B5EF4-FFF2-40B4-BE49-F238E27FC236}">
                <a16:creationId xmlns:a16="http://schemas.microsoft.com/office/drawing/2014/main" id="{76CFA0BE-29FB-CB45-254B-BA32E58081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69771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>
          <a:extLst>
            <a:ext uri="{FF2B5EF4-FFF2-40B4-BE49-F238E27FC236}">
              <a16:creationId xmlns:a16="http://schemas.microsoft.com/office/drawing/2014/main" id="{844E7270-1EB8-D1B9-F307-828A6F9D76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>
            <a:extLst>
              <a:ext uri="{FF2B5EF4-FFF2-40B4-BE49-F238E27FC236}">
                <a16:creationId xmlns:a16="http://schemas.microsoft.com/office/drawing/2014/main" id="{6FAC08CF-043A-5EE0-EC52-42F239D13D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>
            <a:extLst>
              <a:ext uri="{FF2B5EF4-FFF2-40B4-BE49-F238E27FC236}">
                <a16:creationId xmlns:a16="http://schemas.microsoft.com/office/drawing/2014/main" id="{DE16A275-2789-4127-136B-1507149B50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126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2BF7B5E7-1D21-7FF4-8DB9-813F9B8F1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ed75ccf_015:notes">
            <a:extLst>
              <a:ext uri="{FF2B5EF4-FFF2-40B4-BE49-F238E27FC236}">
                <a16:creationId xmlns:a16="http://schemas.microsoft.com/office/drawing/2014/main" id="{2F073A5C-0D3D-67D1-69D4-750D8B46DC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ed75ccf_015:notes">
            <a:extLst>
              <a:ext uri="{FF2B5EF4-FFF2-40B4-BE49-F238E27FC236}">
                <a16:creationId xmlns:a16="http://schemas.microsoft.com/office/drawing/2014/main" id="{053D355A-3A2E-B7A5-80D5-75D33754F4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830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5FB79DE6-26FD-848B-D1D8-4F1DF7161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ed75ccf_015:notes">
            <a:extLst>
              <a:ext uri="{FF2B5EF4-FFF2-40B4-BE49-F238E27FC236}">
                <a16:creationId xmlns:a16="http://schemas.microsoft.com/office/drawing/2014/main" id="{6362C47B-CD3C-D4FE-0F83-2C4E821161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ed75ccf_015:notes">
            <a:extLst>
              <a:ext uri="{FF2B5EF4-FFF2-40B4-BE49-F238E27FC236}">
                <a16:creationId xmlns:a16="http://schemas.microsoft.com/office/drawing/2014/main" id="{3A361DF2-4B92-92C8-AFBA-28EE075A05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27127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1053DAA3-BD9E-0D98-06DF-D3D097F3D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>
            <a:extLst>
              <a:ext uri="{FF2B5EF4-FFF2-40B4-BE49-F238E27FC236}">
                <a16:creationId xmlns:a16="http://schemas.microsoft.com/office/drawing/2014/main" id="{D4478304-87C9-5B87-D69A-F52F627A73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>
            <a:extLst>
              <a:ext uri="{FF2B5EF4-FFF2-40B4-BE49-F238E27FC236}">
                <a16:creationId xmlns:a16="http://schemas.microsoft.com/office/drawing/2014/main" id="{ED9F6CE9-A788-21BB-6C27-8E4A3088B5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498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DD0D1898-85E4-45D8-BC31-EC0D1DC9E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>
            <a:extLst>
              <a:ext uri="{FF2B5EF4-FFF2-40B4-BE49-F238E27FC236}">
                <a16:creationId xmlns:a16="http://schemas.microsoft.com/office/drawing/2014/main" id="{33495BE0-C239-4398-750C-005B4F6056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>
            <a:extLst>
              <a:ext uri="{FF2B5EF4-FFF2-40B4-BE49-F238E27FC236}">
                <a16:creationId xmlns:a16="http://schemas.microsoft.com/office/drawing/2014/main" id="{9FBACC5B-AD9C-5615-C1DF-18C98DF68E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19029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1053DAA3-BD9E-0D98-06DF-D3D097F3D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>
            <a:extLst>
              <a:ext uri="{FF2B5EF4-FFF2-40B4-BE49-F238E27FC236}">
                <a16:creationId xmlns:a16="http://schemas.microsoft.com/office/drawing/2014/main" id="{D4478304-87C9-5B87-D69A-F52F627A73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>
            <a:extLst>
              <a:ext uri="{FF2B5EF4-FFF2-40B4-BE49-F238E27FC236}">
                <a16:creationId xmlns:a16="http://schemas.microsoft.com/office/drawing/2014/main" id="{ED9F6CE9-A788-21BB-6C27-8E4A3088B5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686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>
          <a:extLst>
            <a:ext uri="{FF2B5EF4-FFF2-40B4-BE49-F238E27FC236}">
              <a16:creationId xmlns:a16="http://schemas.microsoft.com/office/drawing/2014/main" id="{A2CABC46-E933-A6EF-E7D9-45B8EA7FA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>
            <a:extLst>
              <a:ext uri="{FF2B5EF4-FFF2-40B4-BE49-F238E27FC236}">
                <a16:creationId xmlns:a16="http://schemas.microsoft.com/office/drawing/2014/main" id="{E7DD2D58-58C6-37D4-2E14-480980231F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>
            <a:extLst>
              <a:ext uri="{FF2B5EF4-FFF2-40B4-BE49-F238E27FC236}">
                <a16:creationId xmlns:a16="http://schemas.microsoft.com/office/drawing/2014/main" id="{8077DE96-5010-32C2-8B0B-9E1CD7593D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55704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3A296E85-955E-A905-D5AD-D2FCC65EB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>
            <a:extLst>
              <a:ext uri="{FF2B5EF4-FFF2-40B4-BE49-F238E27FC236}">
                <a16:creationId xmlns:a16="http://schemas.microsoft.com/office/drawing/2014/main" id="{FE9C7BA7-8321-9B68-8BA6-5B8C3A838A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>
            <a:extLst>
              <a:ext uri="{FF2B5EF4-FFF2-40B4-BE49-F238E27FC236}">
                <a16:creationId xmlns:a16="http://schemas.microsoft.com/office/drawing/2014/main" id="{7E538B4D-144A-BAE2-91EC-78B1A14E6D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0462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6A8A8BD1-B69B-7E92-D20D-3256DF657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>
            <a:extLst>
              <a:ext uri="{FF2B5EF4-FFF2-40B4-BE49-F238E27FC236}">
                <a16:creationId xmlns:a16="http://schemas.microsoft.com/office/drawing/2014/main" id="{D4644B12-AF53-C001-3B2B-19E396050C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>
            <a:extLst>
              <a:ext uri="{FF2B5EF4-FFF2-40B4-BE49-F238E27FC236}">
                <a16:creationId xmlns:a16="http://schemas.microsoft.com/office/drawing/2014/main" id="{0BBA303F-152F-6A3B-63A1-4383CEBA49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68732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>
          <a:extLst>
            <a:ext uri="{FF2B5EF4-FFF2-40B4-BE49-F238E27FC236}">
              <a16:creationId xmlns:a16="http://schemas.microsoft.com/office/drawing/2014/main" id="{A2CABC46-E933-A6EF-E7D9-45B8EA7FA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>
            <a:extLst>
              <a:ext uri="{FF2B5EF4-FFF2-40B4-BE49-F238E27FC236}">
                <a16:creationId xmlns:a16="http://schemas.microsoft.com/office/drawing/2014/main" id="{E7DD2D58-58C6-37D4-2E14-480980231F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>
            <a:extLst>
              <a:ext uri="{FF2B5EF4-FFF2-40B4-BE49-F238E27FC236}">
                <a16:creationId xmlns:a16="http://schemas.microsoft.com/office/drawing/2014/main" id="{8077DE96-5010-32C2-8B0B-9E1CD7593D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10889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6A8A8BD1-B69B-7E92-D20D-3256DF657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>
            <a:extLst>
              <a:ext uri="{FF2B5EF4-FFF2-40B4-BE49-F238E27FC236}">
                <a16:creationId xmlns:a16="http://schemas.microsoft.com/office/drawing/2014/main" id="{D4644B12-AF53-C001-3B2B-19E396050C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>
            <a:extLst>
              <a:ext uri="{FF2B5EF4-FFF2-40B4-BE49-F238E27FC236}">
                <a16:creationId xmlns:a16="http://schemas.microsoft.com/office/drawing/2014/main" id="{0BBA303F-152F-6A3B-63A1-4383CEBA49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8780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>
          <a:extLst>
            <a:ext uri="{FF2B5EF4-FFF2-40B4-BE49-F238E27FC236}">
              <a16:creationId xmlns:a16="http://schemas.microsoft.com/office/drawing/2014/main" id="{A2CABC46-E933-A6EF-E7D9-45B8EA7FA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>
            <a:extLst>
              <a:ext uri="{FF2B5EF4-FFF2-40B4-BE49-F238E27FC236}">
                <a16:creationId xmlns:a16="http://schemas.microsoft.com/office/drawing/2014/main" id="{E7DD2D58-58C6-37D4-2E14-480980231F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>
            <a:extLst>
              <a:ext uri="{FF2B5EF4-FFF2-40B4-BE49-F238E27FC236}">
                <a16:creationId xmlns:a16="http://schemas.microsoft.com/office/drawing/2014/main" id="{8077DE96-5010-32C2-8B0B-9E1CD7593D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5471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6A8A8BD1-B69B-7E92-D20D-3256DF657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>
            <a:extLst>
              <a:ext uri="{FF2B5EF4-FFF2-40B4-BE49-F238E27FC236}">
                <a16:creationId xmlns:a16="http://schemas.microsoft.com/office/drawing/2014/main" id="{D4644B12-AF53-C001-3B2B-19E396050C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>
            <a:extLst>
              <a:ext uri="{FF2B5EF4-FFF2-40B4-BE49-F238E27FC236}">
                <a16:creationId xmlns:a16="http://schemas.microsoft.com/office/drawing/2014/main" id="{0BBA303F-152F-6A3B-63A1-4383CEBA49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3232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3A296E85-955E-A905-D5AD-D2FCC65EB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>
            <a:extLst>
              <a:ext uri="{FF2B5EF4-FFF2-40B4-BE49-F238E27FC236}">
                <a16:creationId xmlns:a16="http://schemas.microsoft.com/office/drawing/2014/main" id="{FE9C7BA7-8321-9B68-8BA6-5B8C3A838A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>
            <a:extLst>
              <a:ext uri="{FF2B5EF4-FFF2-40B4-BE49-F238E27FC236}">
                <a16:creationId xmlns:a16="http://schemas.microsoft.com/office/drawing/2014/main" id="{7E538B4D-144A-BAE2-91EC-78B1A14E6D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3183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65588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8504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BB64E4A4-B8EE-F0F9-B66B-1C0B5DCE4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ed75ccf_015:notes">
            <a:extLst>
              <a:ext uri="{FF2B5EF4-FFF2-40B4-BE49-F238E27FC236}">
                <a16:creationId xmlns:a16="http://schemas.microsoft.com/office/drawing/2014/main" id="{DC3FB1F9-7E2C-449D-4B8B-F2E2393200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ed75ccf_015:notes">
            <a:extLst>
              <a:ext uri="{FF2B5EF4-FFF2-40B4-BE49-F238E27FC236}">
                <a16:creationId xmlns:a16="http://schemas.microsoft.com/office/drawing/2014/main" id="{C6FE4C43-FA45-466A-0C5D-AD5A495ADE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2038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>
          <a:extLst>
            <a:ext uri="{FF2B5EF4-FFF2-40B4-BE49-F238E27FC236}">
              <a16:creationId xmlns:a16="http://schemas.microsoft.com/office/drawing/2014/main" id="{6CB2562E-A07F-D207-C6D3-201C6BC26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>
            <a:extLst>
              <a:ext uri="{FF2B5EF4-FFF2-40B4-BE49-F238E27FC236}">
                <a16:creationId xmlns:a16="http://schemas.microsoft.com/office/drawing/2014/main" id="{F31EF742-75DB-E8FE-3C8C-AEB08E3EC7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>
            <a:extLst>
              <a:ext uri="{FF2B5EF4-FFF2-40B4-BE49-F238E27FC236}">
                <a16:creationId xmlns:a16="http://schemas.microsoft.com/office/drawing/2014/main" id="{EBDD6EFF-A80F-BC06-E03F-7351F2643C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13872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5A9B905A-6239-BA70-B929-14345622A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ed75ccf_015:notes">
            <a:extLst>
              <a:ext uri="{FF2B5EF4-FFF2-40B4-BE49-F238E27FC236}">
                <a16:creationId xmlns:a16="http://schemas.microsoft.com/office/drawing/2014/main" id="{73D1CD05-A60D-7509-698D-CFC7F81060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ed75ccf_015:notes">
            <a:extLst>
              <a:ext uri="{FF2B5EF4-FFF2-40B4-BE49-F238E27FC236}">
                <a16:creationId xmlns:a16="http://schemas.microsoft.com/office/drawing/2014/main" id="{1C7B6386-27F6-8D10-3AC9-36F7E20BFF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723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42D02783-C084-A76D-B191-0BBBCDDD1A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ed75ccf_015:notes">
            <a:extLst>
              <a:ext uri="{FF2B5EF4-FFF2-40B4-BE49-F238E27FC236}">
                <a16:creationId xmlns:a16="http://schemas.microsoft.com/office/drawing/2014/main" id="{D6E6EEB6-7CC3-01F2-7E62-F6D9F21871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ed75ccf_015:notes">
            <a:extLst>
              <a:ext uri="{FF2B5EF4-FFF2-40B4-BE49-F238E27FC236}">
                <a16:creationId xmlns:a16="http://schemas.microsoft.com/office/drawing/2014/main" id="{371D93D2-CE63-739D-8EAC-C98BC6DE54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0621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169100" y="400050"/>
            <a:ext cx="7554900" cy="384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33400" y="1440375"/>
            <a:ext cx="5041200" cy="3150600"/>
          </a:xfrm>
          <a:prstGeom prst="rect">
            <a:avLst/>
          </a:prstGeom>
          <a:ln w="1143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169100" y="400050"/>
            <a:ext cx="7554900" cy="3842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533400" y="2802525"/>
            <a:ext cx="5270100" cy="1159800"/>
          </a:xfrm>
          <a:prstGeom prst="rect">
            <a:avLst/>
          </a:prstGeom>
          <a:ln w="1143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533400" y="4111050"/>
            <a:ext cx="77835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200"/>
              <a:buNone/>
              <a:defRPr sz="2200" i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200"/>
              <a:buNone/>
              <a:defRPr sz="2200" i="1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200"/>
              <a:buNone/>
              <a:defRPr sz="2200" i="1"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200"/>
              <a:buNone/>
              <a:defRPr sz="2200" i="1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200"/>
              <a:buNone/>
              <a:defRPr sz="2200" i="1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200"/>
              <a:buNone/>
              <a:defRPr sz="2200" i="1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200"/>
              <a:buNone/>
              <a:defRPr sz="2200" i="1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200"/>
              <a:buNone/>
              <a:defRPr sz="2200" i="1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200"/>
              <a:buNone/>
              <a:defRPr sz="2200" i="1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533409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1169100" y="721350"/>
            <a:ext cx="7441500" cy="3873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402275" y="1230875"/>
            <a:ext cx="5721000" cy="30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SzPts val="3200"/>
              <a:buFont typeface="Georgia"/>
              <a:buChar char="□"/>
              <a:defRPr sz="3200" i="1"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431800" rtl="0">
              <a:spcBef>
                <a:spcPts val="0"/>
              </a:spcBef>
              <a:spcAft>
                <a:spcPts val="0"/>
              </a:spcAft>
              <a:buSzPts val="3200"/>
              <a:buFont typeface="Georgia"/>
              <a:buChar char="■"/>
              <a:defRPr sz="3200" i="1"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431800" rtl="0">
              <a:spcBef>
                <a:spcPts val="0"/>
              </a:spcBef>
              <a:spcAft>
                <a:spcPts val="0"/>
              </a:spcAft>
              <a:buSzPts val="3200"/>
              <a:buFont typeface="Georgia"/>
              <a:buChar char="▣"/>
              <a:defRPr sz="3200" i="1"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431800" rtl="0">
              <a:spcBef>
                <a:spcPts val="0"/>
              </a:spcBef>
              <a:spcAft>
                <a:spcPts val="0"/>
              </a:spcAft>
              <a:buSzPts val="3200"/>
              <a:buFont typeface="Georgia"/>
              <a:buChar char="●"/>
              <a:defRPr sz="3200" i="1"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431800" rtl="0">
              <a:spcBef>
                <a:spcPts val="0"/>
              </a:spcBef>
              <a:spcAft>
                <a:spcPts val="0"/>
              </a:spcAft>
              <a:buSzPts val="3200"/>
              <a:buFont typeface="Georgia"/>
              <a:buChar char="○"/>
              <a:defRPr sz="3200" i="1"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431800" rtl="0">
              <a:spcBef>
                <a:spcPts val="0"/>
              </a:spcBef>
              <a:spcAft>
                <a:spcPts val="0"/>
              </a:spcAft>
              <a:buSzPts val="3200"/>
              <a:buFont typeface="Georgia"/>
              <a:buChar char="■"/>
              <a:defRPr sz="3200" i="1"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431800" rtl="0">
              <a:spcBef>
                <a:spcPts val="0"/>
              </a:spcBef>
              <a:spcAft>
                <a:spcPts val="0"/>
              </a:spcAft>
              <a:buSzPts val="3200"/>
              <a:buFont typeface="Georgia"/>
              <a:buChar char="●"/>
              <a:defRPr sz="3200" i="1"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431800" rtl="0">
              <a:spcBef>
                <a:spcPts val="0"/>
              </a:spcBef>
              <a:spcAft>
                <a:spcPts val="0"/>
              </a:spcAft>
              <a:buSzPts val="3200"/>
              <a:buFont typeface="Georgia"/>
              <a:buChar char="○"/>
              <a:defRPr sz="3200" i="1"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431800">
              <a:spcBef>
                <a:spcPts val="0"/>
              </a:spcBef>
              <a:spcAft>
                <a:spcPts val="0"/>
              </a:spcAft>
              <a:buSzPts val="3200"/>
              <a:buFont typeface="Georgia"/>
              <a:buChar char="■"/>
              <a:defRPr sz="3200" i="1"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208375" y="58689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b="1">
                <a:solidFill>
                  <a:srgbClr val="FF0000"/>
                </a:solidFill>
              </a:rPr>
              <a:t>“</a:t>
            </a:r>
            <a:endParaRPr sz="10000" b="1">
              <a:solidFill>
                <a:srgbClr val="FF0000"/>
              </a:solidFill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539122" y="556741"/>
            <a:ext cx="1295700" cy="12984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1169100" y="721350"/>
            <a:ext cx="7441500" cy="3873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533400" y="552450"/>
            <a:ext cx="2106600" cy="12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203050" y="1132549"/>
            <a:ext cx="5185200" cy="32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▣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1169100" y="721350"/>
            <a:ext cx="7441500" cy="3873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33400" y="552450"/>
            <a:ext cx="2106600" cy="12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3012775" y="1052499"/>
            <a:ext cx="2597400" cy="32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▣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5766774" y="1052499"/>
            <a:ext cx="2597400" cy="32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▣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/>
        </p:nvSpPr>
        <p:spPr>
          <a:xfrm>
            <a:off x="521275" y="560700"/>
            <a:ext cx="8036100" cy="4022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4297650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33400" y="552450"/>
            <a:ext cx="2106600" cy="1257600"/>
          </a:xfrm>
          <a:prstGeom prst="rect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"/>
              <a:buNone/>
              <a:defRPr sz="24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"/>
              <a:buNone/>
              <a:defRPr sz="24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"/>
              <a:buNone/>
              <a:defRPr sz="24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"/>
              <a:buNone/>
              <a:defRPr sz="24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"/>
              <a:buNone/>
              <a:defRPr sz="24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"/>
              <a:buNone/>
              <a:defRPr sz="24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"/>
              <a:buNone/>
              <a:defRPr sz="24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"/>
              <a:buNone/>
              <a:defRPr sz="24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 Slab"/>
              <a:buNone/>
              <a:defRPr sz="24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03050" y="1132549"/>
            <a:ext cx="5185200" cy="32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□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●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○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●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○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ctrTitle"/>
          </p:nvPr>
        </p:nvSpPr>
        <p:spPr>
          <a:xfrm>
            <a:off x="533400" y="289775"/>
            <a:ext cx="5004515" cy="430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El vinculo entre teoría y empíria como crítica al subjetivismo.</a:t>
            </a:r>
            <a:br>
              <a:rPr lang="en" sz="4000" dirty="0"/>
            </a:br>
            <a:r>
              <a:rPr lang="en" sz="1800" dirty="0"/>
              <a:t>Mediante tesis doctoral: Jugarsela por el Rap. </a:t>
            </a:r>
            <a:r>
              <a:rPr lang="es-ES" sz="1800" dirty="0"/>
              <a:t>Música, Trabajo e Individualidad en la carrera de un rapero del conurbano de Buenos Aires </a:t>
            </a:r>
            <a:endParaRPr sz="40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92DFBFF-16F1-F22A-98F2-EEA57F25AA05}"/>
              </a:ext>
            </a:extLst>
          </p:cNvPr>
          <p:cNvSpPr txBox="1"/>
          <p:nvPr/>
        </p:nvSpPr>
        <p:spPr>
          <a:xfrm>
            <a:off x="5954184" y="3695956"/>
            <a:ext cx="2550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Georgia" panose="02040502050405020303" pitchFamily="18" charset="0"/>
              </a:rPr>
              <a:t>Sebastián Matías Muñoz-Tapia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30B80622-9981-BEE7-441E-6A1BFBF3BE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AB8CA1-3A58-4133-C39C-508E253108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10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8641CF2-C979-9724-1499-1F3EEA27F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204"/>
            <a:ext cx="9144000" cy="471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77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86ABBE84-DCEB-AF80-3A2E-A8D59AC9A3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AC5B1A-EA36-B2F7-5C82-AF9702BDD7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11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7CF6ABE-7D75-5F9E-B553-D1192FAC9A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88"/>
          <a:stretch/>
        </p:blipFill>
        <p:spPr>
          <a:xfrm>
            <a:off x="0" y="75221"/>
            <a:ext cx="9144000" cy="460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174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40803DFF-53B0-BF66-A0BB-56D80440E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>
            <a:extLst>
              <a:ext uri="{FF2B5EF4-FFF2-40B4-BE49-F238E27FC236}">
                <a16:creationId xmlns:a16="http://schemas.microsoft.com/office/drawing/2014/main" id="{FB04875B-1AAC-513E-FD81-5BD3F1444811}"/>
              </a:ext>
            </a:extLst>
          </p:cNvPr>
          <p:cNvSpPr/>
          <p:nvPr/>
        </p:nvSpPr>
        <p:spPr>
          <a:xfrm>
            <a:off x="458825" y="453155"/>
            <a:ext cx="1953600" cy="19569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>
            <a:extLst>
              <a:ext uri="{FF2B5EF4-FFF2-40B4-BE49-F238E27FC236}">
                <a16:creationId xmlns:a16="http://schemas.microsoft.com/office/drawing/2014/main" id="{49EC4ADA-02C7-7199-7A68-86E564B4173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3080425" y="1433376"/>
            <a:ext cx="4701600" cy="115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  <a:highlight>
                  <a:srgbClr val="FF0000"/>
                </a:highlight>
                <a:latin typeface="Georgia"/>
                <a:ea typeface="Georgia"/>
                <a:cs typeface="Georgia"/>
                <a:sym typeface="Georgia"/>
              </a:rPr>
              <a:t>Problema</a:t>
            </a:r>
            <a:endParaRPr sz="6000" dirty="0">
              <a:solidFill>
                <a:srgbClr val="FFFFFF"/>
              </a:solidFill>
              <a:highlight>
                <a:srgbClr val="FF0000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" name="Google Shape;101;p17">
            <a:extLst>
              <a:ext uri="{FF2B5EF4-FFF2-40B4-BE49-F238E27FC236}">
                <a16:creationId xmlns:a16="http://schemas.microsoft.com/office/drawing/2014/main" id="{59DCC08C-68DA-C0EB-E0A5-0BB40CA7AB0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080425" y="2593176"/>
            <a:ext cx="47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i="1" dirty="0"/>
              <a:t>Lógicamente anterior (dentro de la tesis): vinculo con lector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i="1" dirty="0"/>
              <a:t>Cronológicamente posterior (dentro de la investigación y escritura)</a:t>
            </a:r>
            <a:endParaRPr i="1" dirty="0"/>
          </a:p>
        </p:txBody>
      </p:sp>
      <p:sp>
        <p:nvSpPr>
          <p:cNvPr id="110" name="Google Shape;110;p17">
            <a:extLst>
              <a:ext uri="{FF2B5EF4-FFF2-40B4-BE49-F238E27FC236}">
                <a16:creationId xmlns:a16="http://schemas.microsoft.com/office/drawing/2014/main" id="{FF984898-7AA6-CFEE-61C3-3825BB3009B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8825" y="469034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Google Shape;560;p36">
            <a:extLst>
              <a:ext uri="{FF2B5EF4-FFF2-40B4-BE49-F238E27FC236}">
                <a16:creationId xmlns:a16="http://schemas.microsoft.com/office/drawing/2014/main" id="{81B03CD7-526B-4CCF-B954-A0CB1ACD48D4}"/>
              </a:ext>
            </a:extLst>
          </p:cNvPr>
          <p:cNvSpPr/>
          <p:nvPr/>
        </p:nvSpPr>
        <p:spPr>
          <a:xfrm>
            <a:off x="610842" y="654383"/>
            <a:ext cx="1702988" cy="1412955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162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>
          <a:extLst>
            <a:ext uri="{FF2B5EF4-FFF2-40B4-BE49-F238E27FC236}">
              <a16:creationId xmlns:a16="http://schemas.microsoft.com/office/drawing/2014/main" id="{5F1953F0-8D93-5319-D8C8-6E8A1C458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>
            <a:extLst>
              <a:ext uri="{FF2B5EF4-FFF2-40B4-BE49-F238E27FC236}">
                <a16:creationId xmlns:a16="http://schemas.microsoft.com/office/drawing/2014/main" id="{F4C22AFB-525B-E971-0414-FB4FC9A404A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3400" y="2782957"/>
            <a:ext cx="5438030" cy="11794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11111"/>
                </a:solidFill>
              </a:rPr>
              <a:t> b. </a:t>
            </a:r>
            <a:r>
              <a:rPr lang="en" sz="3200" b="1" dirty="0">
                <a:solidFill>
                  <a:schemeClr val="bg2"/>
                </a:solidFill>
              </a:rPr>
              <a:t>Perspectiva analítica y construcción del objeto</a:t>
            </a:r>
            <a:endParaRPr sz="3200" dirty="0">
              <a:solidFill>
                <a:schemeClr val="bg2"/>
              </a:solidFill>
            </a:endParaRPr>
          </a:p>
        </p:txBody>
      </p:sp>
      <p:sp>
        <p:nvSpPr>
          <p:cNvPr id="81" name="Google Shape;81;p14">
            <a:extLst>
              <a:ext uri="{FF2B5EF4-FFF2-40B4-BE49-F238E27FC236}">
                <a16:creationId xmlns:a16="http://schemas.microsoft.com/office/drawing/2014/main" id="{8C7B51F8-1F08-AF9A-96F4-86E44DEF4DB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33409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28FE03-4DF3-19A7-A3E5-075F3ADE3D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Salir del </a:t>
            </a:r>
            <a:r>
              <a:rPr lang="es-ES" dirty="0" err="1"/>
              <a:t>resistencialismo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51002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9DCA7F3E-C7AB-3801-32D8-3B27F71544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2259E90-FBE7-75D1-5AFE-AE75765110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14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DA3D506-1511-8369-BF90-051859A5F7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217"/>
          <a:stretch/>
        </p:blipFill>
        <p:spPr>
          <a:xfrm>
            <a:off x="111319" y="368530"/>
            <a:ext cx="9032681" cy="428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68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4DB307A-F6F5-2255-18B9-16A464023E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15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99F0318-B0CA-F0B7-B95F-9405CA2B66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17" t="3316"/>
          <a:stretch/>
        </p:blipFill>
        <p:spPr>
          <a:xfrm>
            <a:off x="55659" y="313911"/>
            <a:ext cx="9032682" cy="41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10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E1CC5E6-4FD9-783A-4953-14349BC94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C26A1C9-DB4F-5C26-438C-94A7D705EC3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16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DBFA7A1-B7B8-704C-F4A6-12C55A0DD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9931"/>
            <a:ext cx="9144000" cy="436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44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A092D14B-18D8-3A23-7553-45DF437CF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>
            <a:extLst>
              <a:ext uri="{FF2B5EF4-FFF2-40B4-BE49-F238E27FC236}">
                <a16:creationId xmlns:a16="http://schemas.microsoft.com/office/drawing/2014/main" id="{40866C0B-98B9-C7DD-7151-E5A0EE910C47}"/>
              </a:ext>
            </a:extLst>
          </p:cNvPr>
          <p:cNvSpPr/>
          <p:nvPr/>
        </p:nvSpPr>
        <p:spPr>
          <a:xfrm>
            <a:off x="458825" y="453155"/>
            <a:ext cx="1953600" cy="19569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>
            <a:extLst>
              <a:ext uri="{FF2B5EF4-FFF2-40B4-BE49-F238E27FC236}">
                <a16:creationId xmlns:a16="http://schemas.microsoft.com/office/drawing/2014/main" id="{35A21985-881C-F696-63A2-572A9182AA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3080425" y="1433376"/>
            <a:ext cx="4701600" cy="115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FFFFF"/>
                </a:solidFill>
                <a:highlight>
                  <a:srgbClr val="FF0000"/>
                </a:highlight>
                <a:latin typeface="Georgia"/>
                <a:ea typeface="Georgia"/>
                <a:cs typeface="Georgia"/>
                <a:sym typeface="Georgia"/>
              </a:rPr>
              <a:t>Teorías e Investigaciones</a:t>
            </a:r>
            <a:endParaRPr sz="4800" dirty="0">
              <a:solidFill>
                <a:srgbClr val="FFFFFF"/>
              </a:solidFill>
              <a:highlight>
                <a:srgbClr val="FF0000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" name="Google Shape;101;p17">
            <a:extLst>
              <a:ext uri="{FF2B5EF4-FFF2-40B4-BE49-F238E27FC236}">
                <a16:creationId xmlns:a16="http://schemas.microsoft.com/office/drawing/2014/main" id="{465E22C1-8596-5FC8-006F-A4E4A1E0F4B0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080425" y="3110010"/>
            <a:ext cx="47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800" i="1" dirty="0"/>
              <a:t>Discusiones y aperturas interpretativas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800" i="1" dirty="0"/>
              <a:t>Dar sentido a impresiones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800" i="1" dirty="0"/>
              <a:t>Abrir el horizonte en el trabajo empírico</a:t>
            </a:r>
            <a:endParaRPr sz="1800" i="1" dirty="0"/>
          </a:p>
        </p:txBody>
      </p:sp>
      <p:sp>
        <p:nvSpPr>
          <p:cNvPr id="110" name="Google Shape;110;p17">
            <a:extLst>
              <a:ext uri="{FF2B5EF4-FFF2-40B4-BE49-F238E27FC236}">
                <a16:creationId xmlns:a16="http://schemas.microsoft.com/office/drawing/2014/main" id="{86561917-334F-D5CC-D930-AF7CCB5C9C5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8825" y="469034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" name="Google Shape;560;p36">
            <a:extLst>
              <a:ext uri="{FF2B5EF4-FFF2-40B4-BE49-F238E27FC236}">
                <a16:creationId xmlns:a16="http://schemas.microsoft.com/office/drawing/2014/main" id="{F6E7DD8F-3486-483B-4928-11D04C1F1C22}"/>
              </a:ext>
            </a:extLst>
          </p:cNvPr>
          <p:cNvSpPr/>
          <p:nvPr/>
        </p:nvSpPr>
        <p:spPr>
          <a:xfrm>
            <a:off x="610842" y="654383"/>
            <a:ext cx="1702988" cy="1412955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7884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CAD17-A6EE-36DD-EE7D-6F8C63D02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B3B96-CAA2-0BD6-B795-D0A2574E0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 Propuesta: “Rap en acción”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8242DAF-0AC9-A915-6D79-694D1D642B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800" dirty="0"/>
              <a:t>Describir práctica en un despliegue abierto y singular, no carente de condicionamientos y sedimentaciones.</a:t>
            </a:r>
          </a:p>
          <a:p>
            <a:r>
              <a:rPr lang="es-ES" sz="1800" dirty="0" err="1"/>
              <a:t>Intedeterminación</a:t>
            </a:r>
            <a:r>
              <a:rPr lang="es-ES" sz="1800" dirty="0"/>
              <a:t> actual. 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C6F9F69-8102-4164-9A9A-ED93AC98D62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s-ES" dirty="0"/>
              <a:t>Ciencia en Acción (Latour)</a:t>
            </a:r>
          </a:p>
          <a:p>
            <a:r>
              <a:rPr lang="es-ES" dirty="0"/>
              <a:t>Música en Acción (</a:t>
            </a:r>
            <a:r>
              <a:rPr lang="es-ES" dirty="0" err="1"/>
              <a:t>DeNora</a:t>
            </a:r>
            <a:r>
              <a:rPr lang="es-ES" dirty="0"/>
              <a:t>)</a:t>
            </a:r>
          </a:p>
          <a:p>
            <a:r>
              <a:rPr lang="es-ES" dirty="0"/>
              <a:t>Jazz en Acción (Faulkner &amp; Becker)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24A78AC-81B9-6CA7-5A9C-794C41FC5D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8905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5DBCC85E-8912-0423-2DE2-5F016DEEA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>
            <a:extLst>
              <a:ext uri="{FF2B5EF4-FFF2-40B4-BE49-F238E27FC236}">
                <a16:creationId xmlns:a16="http://schemas.microsoft.com/office/drawing/2014/main" id="{BB48DEE7-A94F-C3F8-3FCA-A7E854A6A222}"/>
              </a:ext>
            </a:extLst>
          </p:cNvPr>
          <p:cNvSpPr/>
          <p:nvPr/>
        </p:nvSpPr>
        <p:spPr>
          <a:xfrm>
            <a:off x="458825" y="453155"/>
            <a:ext cx="1953600" cy="19569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>
            <a:extLst>
              <a:ext uri="{FF2B5EF4-FFF2-40B4-BE49-F238E27FC236}">
                <a16:creationId xmlns:a16="http://schemas.microsoft.com/office/drawing/2014/main" id="{EB6B3F33-EFFA-6C3F-4B58-CEEAA4C009A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3080424" y="550780"/>
            <a:ext cx="5284347" cy="157221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FFFFF"/>
                </a:solidFill>
                <a:highlight>
                  <a:srgbClr val="FF0000"/>
                </a:highlight>
                <a:latin typeface="Georgia"/>
                <a:ea typeface="Georgia"/>
                <a:cs typeface="Georgia"/>
                <a:sym typeface="Georgia"/>
              </a:rPr>
              <a:t>Integrarse en una perspectiva de forma singular</a:t>
            </a:r>
            <a:endParaRPr sz="4800" dirty="0">
              <a:solidFill>
                <a:srgbClr val="FFFFFF"/>
              </a:solidFill>
              <a:highlight>
                <a:srgbClr val="FF0000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" name="Google Shape;101;p17">
            <a:extLst>
              <a:ext uri="{FF2B5EF4-FFF2-40B4-BE49-F238E27FC236}">
                <a16:creationId xmlns:a16="http://schemas.microsoft.com/office/drawing/2014/main" id="{79127385-8831-F21C-BB4A-D11802230534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080425" y="3110010"/>
            <a:ext cx="47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800" i="1" dirty="0"/>
              <a:t>Elaboración conceptual: entre “conceptos nativos” &amp; “conceptos de otros (analíticos)” &amp; “conceptos propios” </a:t>
            </a:r>
          </a:p>
        </p:txBody>
      </p:sp>
      <p:sp>
        <p:nvSpPr>
          <p:cNvPr id="110" name="Google Shape;110;p17">
            <a:extLst>
              <a:ext uri="{FF2B5EF4-FFF2-40B4-BE49-F238E27FC236}">
                <a16:creationId xmlns:a16="http://schemas.microsoft.com/office/drawing/2014/main" id="{9ACF986A-ABE7-5576-419D-D194EC5426C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8825" y="469034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" name="Google Shape;560;p36">
            <a:extLst>
              <a:ext uri="{FF2B5EF4-FFF2-40B4-BE49-F238E27FC236}">
                <a16:creationId xmlns:a16="http://schemas.microsoft.com/office/drawing/2014/main" id="{756BC6CF-1C88-41DC-B0A8-D890B6E69754}"/>
              </a:ext>
            </a:extLst>
          </p:cNvPr>
          <p:cNvSpPr/>
          <p:nvPr/>
        </p:nvSpPr>
        <p:spPr>
          <a:xfrm>
            <a:off x="610842" y="654383"/>
            <a:ext cx="1702988" cy="1412955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074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title"/>
          </p:nvPr>
        </p:nvSpPr>
        <p:spPr>
          <a:xfrm>
            <a:off x="533400" y="400050"/>
            <a:ext cx="2106600" cy="9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¿Qué les presentaré?</a:t>
            </a:r>
            <a:endParaRPr dirty="0"/>
          </a:p>
        </p:txBody>
      </p:sp>
      <p:sp>
        <p:nvSpPr>
          <p:cNvPr id="64" name="Google Shape;64;p12"/>
          <p:cNvSpPr txBox="1"/>
          <p:nvPr/>
        </p:nvSpPr>
        <p:spPr>
          <a:xfrm>
            <a:off x="1505352" y="1571796"/>
            <a:ext cx="65982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1000"/>
              </a:spcBef>
              <a:spcAft>
                <a:spcPts val="0"/>
              </a:spcAft>
            </a:pPr>
            <a:r>
              <a:rPr lang="es-ES" sz="2400" dirty="0">
                <a:solidFill>
                  <a:srgbClr val="1D1D1B"/>
                </a:solidFill>
                <a:latin typeface="Georgia"/>
                <a:ea typeface="Georgia"/>
                <a:cs typeface="Georgia"/>
                <a:sym typeface="Georgia"/>
              </a:rPr>
              <a:t>1. Propuesta: relación teoría y trabajo empírico como forma de evitar el subjetivismo</a:t>
            </a:r>
          </a:p>
          <a:p>
            <a:pPr lvl="0" algn="l" rtl="0">
              <a:spcBef>
                <a:spcPts val="1000"/>
              </a:spcBef>
              <a:spcAft>
                <a:spcPts val="0"/>
              </a:spcAft>
            </a:pPr>
            <a:r>
              <a:rPr lang="es-ES" sz="2400" dirty="0">
                <a:solidFill>
                  <a:srgbClr val="1D1D1B"/>
                </a:solidFill>
                <a:latin typeface="Georgia"/>
                <a:ea typeface="Georgia"/>
                <a:cs typeface="Georgia"/>
                <a:sym typeface="Georgia"/>
              </a:rPr>
              <a:t>2. ¿De qué trató la tesis?</a:t>
            </a:r>
          </a:p>
          <a:p>
            <a:pPr lvl="1">
              <a:spcBef>
                <a:spcPts val="1000"/>
              </a:spcBef>
            </a:pPr>
            <a:r>
              <a:rPr lang="es-ES" sz="2400" dirty="0">
                <a:solidFill>
                  <a:srgbClr val="1D1D1B"/>
                </a:solidFill>
                <a:latin typeface="Georgia"/>
                <a:ea typeface="Georgia"/>
                <a:cs typeface="Georgia"/>
                <a:sym typeface="Georgia"/>
              </a:rPr>
              <a:t>3. ¿Cómo se vinculó teoría y material empírico?</a:t>
            </a:r>
          </a:p>
          <a:p>
            <a:pPr lvl="1">
              <a:spcBef>
                <a:spcPts val="1000"/>
              </a:spcBef>
            </a:pPr>
            <a:r>
              <a:rPr lang="es-ES" sz="2400" dirty="0">
                <a:solidFill>
                  <a:srgbClr val="1D1D1B"/>
                </a:solidFill>
                <a:latin typeface="Georgia"/>
                <a:ea typeface="Georgia"/>
                <a:cs typeface="Georgia"/>
                <a:sym typeface="Georgia"/>
              </a:rPr>
              <a:t>4. Conclusión</a:t>
            </a:r>
            <a:endParaRPr sz="1200" dirty="0">
              <a:solidFill>
                <a:srgbClr val="1D1D1B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>
          <a:extLst>
            <a:ext uri="{FF2B5EF4-FFF2-40B4-BE49-F238E27FC236}">
              <a16:creationId xmlns:a16="http://schemas.microsoft.com/office/drawing/2014/main" id="{A748527A-DA97-6038-0981-BD837CCC0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>
            <a:extLst>
              <a:ext uri="{FF2B5EF4-FFF2-40B4-BE49-F238E27FC236}">
                <a16:creationId xmlns:a16="http://schemas.microsoft.com/office/drawing/2014/main" id="{6EED6A10-F2BD-006D-68CB-D1DF8E96073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3400" y="2782957"/>
            <a:ext cx="5438030" cy="11794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11111"/>
                </a:solidFill>
              </a:rPr>
              <a:t> c. </a:t>
            </a:r>
            <a:r>
              <a:rPr lang="en" sz="3200" b="1" dirty="0">
                <a:solidFill>
                  <a:schemeClr val="bg2"/>
                </a:solidFill>
              </a:rPr>
              <a:t>Metodología y trabajo de campo</a:t>
            </a:r>
            <a:endParaRPr sz="3200" dirty="0">
              <a:solidFill>
                <a:schemeClr val="bg2"/>
              </a:solidFill>
            </a:endParaRPr>
          </a:p>
        </p:txBody>
      </p:sp>
      <p:sp>
        <p:nvSpPr>
          <p:cNvPr id="81" name="Google Shape;81;p14">
            <a:extLst>
              <a:ext uri="{FF2B5EF4-FFF2-40B4-BE49-F238E27FC236}">
                <a16:creationId xmlns:a16="http://schemas.microsoft.com/office/drawing/2014/main" id="{9E13E46B-509E-BF86-C339-7226D9B03F4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33409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E9452FCB-8144-9015-9756-F81A8689D3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0838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body" idx="1"/>
          </p:nvPr>
        </p:nvSpPr>
        <p:spPr>
          <a:xfrm>
            <a:off x="3203050" y="1132549"/>
            <a:ext cx="5185200" cy="32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Observación participante,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grabación/filmación, entrevistas,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revisión documentos (fotos, IG,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canciones, </a:t>
            </a:r>
            <a:r>
              <a:rPr lang="es-ES" sz="1600" dirty="0" err="1"/>
              <a:t>whatsapp</a:t>
            </a:r>
            <a:r>
              <a:rPr lang="es-ES" sz="1600" dirty="0"/>
              <a:t>) </a:t>
            </a:r>
          </a:p>
          <a:p>
            <a:pPr lvl="1">
              <a:spcBef>
                <a:spcPts val="600"/>
              </a:spcBef>
              <a:buChar char="□"/>
            </a:pPr>
            <a:r>
              <a:rPr lang="es-ES" sz="1600" dirty="0"/>
              <a:t>□ Desafío de aproximación/distanciamiento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■ Ser DJ: </a:t>
            </a:r>
          </a:p>
          <a:p>
            <a:pPr lvl="1">
              <a:spcBef>
                <a:spcPts val="600"/>
              </a:spcBef>
              <a:buChar char="□"/>
            </a:pPr>
            <a:r>
              <a:rPr lang="es-ES" sz="1600" dirty="0"/>
              <a:t> Pruebas </a:t>
            </a:r>
          </a:p>
          <a:p>
            <a:pPr lvl="1">
              <a:spcBef>
                <a:spcPts val="600"/>
              </a:spcBef>
              <a:buChar char="□"/>
            </a:pPr>
            <a:r>
              <a:rPr lang="es-ES" sz="1600" dirty="0"/>
              <a:t>Responsabilidades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■ Lo universitario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■ Lo Chileno</a:t>
            </a:r>
            <a:endParaRPr sz="1600" dirty="0"/>
          </a:p>
        </p:txBody>
      </p:sp>
      <p:sp>
        <p:nvSpPr>
          <p:cNvPr id="94" name="Google Shape;94;p16"/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>
          <a:extLst>
            <a:ext uri="{FF2B5EF4-FFF2-40B4-BE49-F238E27FC236}">
              <a16:creationId xmlns:a16="http://schemas.microsoft.com/office/drawing/2014/main" id="{069A6257-E4EF-ACFD-1065-6E4AEFFCF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>
            <a:extLst>
              <a:ext uri="{FF2B5EF4-FFF2-40B4-BE49-F238E27FC236}">
                <a16:creationId xmlns:a16="http://schemas.microsoft.com/office/drawing/2014/main" id="{8DD0140A-A3B3-DD56-DAF1-5A59A826940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3400" y="2782957"/>
            <a:ext cx="5438030" cy="11794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11111"/>
                </a:solidFill>
              </a:rPr>
              <a:t> d. </a:t>
            </a:r>
            <a:r>
              <a:rPr lang="en" sz="3200" b="1" dirty="0">
                <a:solidFill>
                  <a:schemeClr val="bg2"/>
                </a:solidFill>
              </a:rPr>
              <a:t>Capítulos como argumentos</a:t>
            </a:r>
            <a:endParaRPr sz="3200" dirty="0">
              <a:solidFill>
                <a:schemeClr val="bg2"/>
              </a:solidFill>
            </a:endParaRPr>
          </a:p>
        </p:txBody>
      </p:sp>
      <p:sp>
        <p:nvSpPr>
          <p:cNvPr id="81" name="Google Shape;81;p14">
            <a:extLst>
              <a:ext uri="{FF2B5EF4-FFF2-40B4-BE49-F238E27FC236}">
                <a16:creationId xmlns:a16="http://schemas.microsoft.com/office/drawing/2014/main" id="{4DC8D814-7725-9289-44E4-24A924F7799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33409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A0A65DB5-321A-206E-B825-63F5644559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78974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6EB596-6836-09C5-FCB3-E85C8E318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47FF85-2276-D2CB-DCDE-B04A5B672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64A33F-720E-57FE-CA3B-3F4D6AF48E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23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6B48BCA-0CEF-ACE9-CBD8-AC90E68A29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9" t="623" b="1"/>
          <a:stretch/>
        </p:blipFill>
        <p:spPr>
          <a:xfrm>
            <a:off x="159026" y="262393"/>
            <a:ext cx="8984974" cy="440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5499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D86831B8-4810-082D-27E2-F4399CE73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>
            <a:extLst>
              <a:ext uri="{FF2B5EF4-FFF2-40B4-BE49-F238E27FC236}">
                <a16:creationId xmlns:a16="http://schemas.microsoft.com/office/drawing/2014/main" id="{6E095035-B957-27E5-7D9D-4CB85A2A2A3A}"/>
              </a:ext>
            </a:extLst>
          </p:cNvPr>
          <p:cNvSpPr/>
          <p:nvPr/>
        </p:nvSpPr>
        <p:spPr>
          <a:xfrm>
            <a:off x="458825" y="453155"/>
            <a:ext cx="1953600" cy="19569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>
            <a:extLst>
              <a:ext uri="{FF2B5EF4-FFF2-40B4-BE49-F238E27FC236}">
                <a16:creationId xmlns:a16="http://schemas.microsoft.com/office/drawing/2014/main" id="{304A689E-11CE-A316-00B2-E2F0BD33741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3000911" y="1247381"/>
            <a:ext cx="5284347" cy="157221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FFFFF"/>
                </a:solidFill>
                <a:highlight>
                  <a:srgbClr val="FF0000"/>
                </a:highlight>
                <a:latin typeface="Georgia"/>
                <a:ea typeface="Georgia"/>
                <a:cs typeface="Georgia"/>
                <a:sym typeface="Georgia"/>
              </a:rPr>
              <a:t>Construcción argumental</a:t>
            </a:r>
            <a:endParaRPr sz="4800" dirty="0">
              <a:solidFill>
                <a:srgbClr val="FFFFFF"/>
              </a:solidFill>
              <a:highlight>
                <a:srgbClr val="FF0000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" name="Google Shape;101;p17">
            <a:extLst>
              <a:ext uri="{FF2B5EF4-FFF2-40B4-BE49-F238E27FC236}">
                <a16:creationId xmlns:a16="http://schemas.microsoft.com/office/drawing/2014/main" id="{4A731EEC-5E4D-17F3-8194-A59957D7D466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080425" y="3110010"/>
            <a:ext cx="47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800" i="1" dirty="0"/>
              <a:t>Pregunta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800" i="1" dirty="0"/>
              <a:t>Hipótesis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800" i="1" dirty="0"/>
              <a:t>Capítulos como Argumentos: Teoría ayuda a refinarlos!  </a:t>
            </a:r>
          </a:p>
        </p:txBody>
      </p:sp>
      <p:sp>
        <p:nvSpPr>
          <p:cNvPr id="110" name="Google Shape;110;p17">
            <a:extLst>
              <a:ext uri="{FF2B5EF4-FFF2-40B4-BE49-F238E27FC236}">
                <a16:creationId xmlns:a16="http://schemas.microsoft.com/office/drawing/2014/main" id="{007AD171-CCCB-ECBB-7A81-AD507C8D5CF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8825" y="469034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" name="Google Shape;560;p36">
            <a:extLst>
              <a:ext uri="{FF2B5EF4-FFF2-40B4-BE49-F238E27FC236}">
                <a16:creationId xmlns:a16="http://schemas.microsoft.com/office/drawing/2014/main" id="{762D5EE9-090F-7115-3EB8-BC76CC50785B}"/>
              </a:ext>
            </a:extLst>
          </p:cNvPr>
          <p:cNvSpPr/>
          <p:nvPr/>
        </p:nvSpPr>
        <p:spPr>
          <a:xfrm>
            <a:off x="610842" y="654383"/>
            <a:ext cx="1702988" cy="1412955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70458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566C80DE-D96A-D7E2-EACB-4EBB4396D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>
            <a:extLst>
              <a:ext uri="{FF2B5EF4-FFF2-40B4-BE49-F238E27FC236}">
                <a16:creationId xmlns:a16="http://schemas.microsoft.com/office/drawing/2014/main" id="{7BEF0CC7-8870-32C2-B04C-7155F95CD0E8}"/>
              </a:ext>
            </a:extLst>
          </p:cNvPr>
          <p:cNvSpPr/>
          <p:nvPr/>
        </p:nvSpPr>
        <p:spPr>
          <a:xfrm>
            <a:off x="458825" y="453155"/>
            <a:ext cx="1953600" cy="19569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>
            <a:extLst>
              <a:ext uri="{FF2B5EF4-FFF2-40B4-BE49-F238E27FC236}">
                <a16:creationId xmlns:a16="http://schemas.microsoft.com/office/drawing/2014/main" id="{9CC0E538-D171-1D14-B5B4-E38CB24E465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2985008" y="574751"/>
            <a:ext cx="5284347" cy="157221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FFFFF"/>
                </a:solidFill>
                <a:highlight>
                  <a:srgbClr val="FF0000"/>
                </a:highlight>
                <a:latin typeface="Georgia"/>
                <a:ea typeface="Georgia"/>
                <a:cs typeface="Georgia"/>
                <a:sym typeface="Georgia"/>
              </a:rPr>
              <a:t>El texto como entramado</a:t>
            </a:r>
            <a:endParaRPr sz="4800" dirty="0">
              <a:solidFill>
                <a:srgbClr val="FFFFFF"/>
              </a:solidFill>
              <a:highlight>
                <a:srgbClr val="FF0000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" name="Google Shape;101;p17">
            <a:extLst>
              <a:ext uri="{FF2B5EF4-FFF2-40B4-BE49-F238E27FC236}">
                <a16:creationId xmlns:a16="http://schemas.microsoft.com/office/drawing/2014/main" id="{E490962F-49AC-AEFC-6FC6-4A9AFE0FD60F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985007" y="2211733"/>
            <a:ext cx="5700167" cy="2415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1200" i="1" dirty="0"/>
              <a:t>Cada capítulo: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es-ES" sz="1200" i="1" dirty="0"/>
              <a:t>Descripción etnográfica con puntos principales del capítulo: entrada en situación </a:t>
            </a:r>
            <a:r>
              <a:rPr lang="es-ES" sz="1200" b="1" i="1" u="sng" dirty="0"/>
              <a:t>+ licencias narrativas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es-ES" sz="1200" i="1" dirty="0"/>
              <a:t>Enunciación del tema e idea central del capítulo vinculado a problema central con conceptos principales </a:t>
            </a:r>
            <a:r>
              <a:rPr lang="es-ES" sz="1200" b="1" i="1" u="sng" dirty="0"/>
              <a:t>+ bajada académica y explicativa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es-ES" sz="1200" i="1" dirty="0"/>
              <a:t>Desarrollo de argumentos del capítulo: descripciones, transcripciones de entrevistas, más vinculo con teorías y otras investigaciones </a:t>
            </a:r>
            <a:r>
              <a:rPr lang="es-ES" sz="1200" b="1" u="sng" dirty="0"/>
              <a:t>+temas específicos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es-ES" sz="1200" i="1" dirty="0"/>
              <a:t>Conclusiones: ideas centrales del capítulo, </a:t>
            </a:r>
            <a:r>
              <a:rPr lang="es-ES" sz="1200" b="1" i="1" u="sng" dirty="0"/>
              <a:t>vinculo con idea general y paso al siguiente capítulo. 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endParaRPr lang="es-ES" sz="1800" i="1" dirty="0"/>
          </a:p>
        </p:txBody>
      </p:sp>
      <p:sp>
        <p:nvSpPr>
          <p:cNvPr id="110" name="Google Shape;110;p17">
            <a:extLst>
              <a:ext uri="{FF2B5EF4-FFF2-40B4-BE49-F238E27FC236}">
                <a16:creationId xmlns:a16="http://schemas.microsoft.com/office/drawing/2014/main" id="{64FB48C8-6B6D-3B74-C4D2-99C6F55ABE2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8825" y="469034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Google Shape;560;p36">
            <a:extLst>
              <a:ext uri="{FF2B5EF4-FFF2-40B4-BE49-F238E27FC236}">
                <a16:creationId xmlns:a16="http://schemas.microsoft.com/office/drawing/2014/main" id="{03B0FC1C-42BB-BF7A-F21E-D5775FACEA9F}"/>
              </a:ext>
            </a:extLst>
          </p:cNvPr>
          <p:cNvSpPr/>
          <p:nvPr/>
        </p:nvSpPr>
        <p:spPr>
          <a:xfrm>
            <a:off x="610842" y="654383"/>
            <a:ext cx="1702988" cy="1412955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33425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DF88422-9948-D58A-5F5D-78FAA5BFD2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26</a:t>
            </a:fld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5870EFA-0F99-029C-7742-9331C90B0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362" y="0"/>
            <a:ext cx="4668980" cy="511151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A5F8844-FF87-8AE9-13DB-CB17FA2596CA}"/>
              </a:ext>
            </a:extLst>
          </p:cNvPr>
          <p:cNvSpPr txBox="1"/>
          <p:nvPr/>
        </p:nvSpPr>
        <p:spPr>
          <a:xfrm>
            <a:off x="6671342" y="1502148"/>
            <a:ext cx="21815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1400" b="1" i="1" dirty="0">
                <a:latin typeface="Georgia" panose="02040502050405020303" pitchFamily="18" charset="0"/>
              </a:rPr>
              <a:t>Descripción con ejes centrales</a:t>
            </a:r>
            <a:endParaRPr lang="es-ES" sz="1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3495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BDBB2D0-8DB1-9ACD-8331-C0CF03BCD9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27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C6860ED-EDBF-ACFC-EF0A-BEEABE75F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862" y="31986"/>
            <a:ext cx="5765659" cy="51435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D58373A-BCEA-A839-5E8A-06ADBA134E56}"/>
              </a:ext>
            </a:extLst>
          </p:cNvPr>
          <p:cNvSpPr txBox="1"/>
          <p:nvPr/>
        </p:nvSpPr>
        <p:spPr>
          <a:xfrm>
            <a:off x="6671342" y="1502148"/>
            <a:ext cx="21815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1400" b="1" i="1" dirty="0">
                <a:latin typeface="Georgia" panose="02040502050405020303" pitchFamily="18" charset="0"/>
              </a:rPr>
              <a:t>Discusión conceptual (segundo nivel)</a:t>
            </a:r>
            <a:endParaRPr lang="es-ES" sz="1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8749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4A509A7-0674-3796-0208-402E634FA8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28</a:t>
            </a:fld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4462018-4DF7-B684-7E0C-A438418CE8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9" t="622"/>
          <a:stretch/>
        </p:blipFill>
        <p:spPr>
          <a:xfrm>
            <a:off x="1757238" y="31986"/>
            <a:ext cx="5752858" cy="511151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C1C94BF-4434-E691-DEDF-CDD1A833371D}"/>
              </a:ext>
            </a:extLst>
          </p:cNvPr>
          <p:cNvSpPr txBox="1"/>
          <p:nvPr/>
        </p:nvSpPr>
        <p:spPr>
          <a:xfrm>
            <a:off x="6906473" y="1587989"/>
            <a:ext cx="218154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1400" b="1" i="1" dirty="0">
                <a:latin typeface="Georgia" panose="02040502050405020303" pitchFamily="18" charset="0"/>
              </a:rPr>
              <a:t>Lectura de problemas con perspectiva propia</a:t>
            </a:r>
            <a:endParaRPr lang="es-ES" sz="1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6325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172A59C-F75B-9608-C0F1-220FE27705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29</a:t>
            </a:fld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C98265A-A3DA-654B-A373-231E37764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626" y="0"/>
            <a:ext cx="7039082" cy="51435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0446057-E426-6840-E461-A85A343DA8C5}"/>
              </a:ext>
            </a:extLst>
          </p:cNvPr>
          <p:cNvSpPr txBox="1"/>
          <p:nvPr/>
        </p:nvSpPr>
        <p:spPr>
          <a:xfrm>
            <a:off x="6962456" y="1431235"/>
            <a:ext cx="2181544" cy="1202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1400" b="1" i="1" dirty="0">
                <a:latin typeface="Georgia" panose="02040502050405020303" pitchFamily="18" charset="0"/>
              </a:rPr>
              <a:t>Desarrollo: Vínculo: 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s-ES" dirty="0">
                <a:latin typeface="Georgia" panose="02040502050405020303" pitchFamily="18" charset="0"/>
              </a:rPr>
              <a:t>Conceptos nativos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s-ES" sz="1400" dirty="0">
                <a:latin typeface="Georgia" panose="02040502050405020303" pitchFamily="18" charset="0"/>
              </a:rPr>
              <a:t>Conceptos teóricos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s-ES" dirty="0">
                <a:latin typeface="Georgia" panose="02040502050405020303" pitchFamily="18" charset="0"/>
              </a:rPr>
              <a:t>Material Empírico</a:t>
            </a:r>
            <a:endParaRPr lang="es-ES" sz="1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192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93D608-423A-5AF1-739E-61A5D24C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Propuesta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F426A22-9990-D29F-FF22-EA67069E82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Relación entre teoría y trabajo empírico como concepción relacional de la subjetividad que evita el </a:t>
            </a:r>
            <a:r>
              <a:rPr lang="es-ES" u="sng" dirty="0"/>
              <a:t>subjetivismo</a:t>
            </a:r>
            <a:r>
              <a:rPr lang="es-ES" dirty="0"/>
              <a:t> (impresionismo, culturalismo)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073185E-1597-2CBE-26A7-FD660356A4A3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s-ES" dirty="0"/>
              <a:t>Reconocer nuestra posición como investigadores</a:t>
            </a:r>
          </a:p>
          <a:p>
            <a:r>
              <a:rPr lang="es-ES" dirty="0"/>
              <a:t>Distinto a acumulación descriptiva de datos y/o posicionarse en primer plano.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1BDF7E2-236B-88FB-ECEA-0B9B3ACE97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4453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>
          <a:extLst>
            <a:ext uri="{FF2B5EF4-FFF2-40B4-BE49-F238E27FC236}">
              <a16:creationId xmlns:a16="http://schemas.microsoft.com/office/drawing/2014/main" id="{F93D415A-39D8-F7AF-ECC4-908263A51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>
            <a:extLst>
              <a:ext uri="{FF2B5EF4-FFF2-40B4-BE49-F238E27FC236}">
                <a16:creationId xmlns:a16="http://schemas.microsoft.com/office/drawing/2014/main" id="{96385D3A-BB8A-F291-39A7-78506473C1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203050" y="1132549"/>
            <a:ext cx="5185200" cy="32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b="1" dirty="0"/>
              <a:t>Capítulo 1: </a:t>
            </a:r>
            <a:r>
              <a:rPr lang="es-ES" sz="1600" dirty="0"/>
              <a:t>Historia del Rap: las redes que generan desafíos y oportunidades para hacer una carrera rapera (popularización y digitalización)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b="1" dirty="0"/>
              <a:t>Capítulo 2: </a:t>
            </a:r>
            <a:r>
              <a:rPr lang="es-ES" sz="1600" dirty="0"/>
              <a:t>Historia de Núcleo y sus vínculos: la conformación de una persona como resultado de redes: amigos, familia, fans, espacios, estado, productoras. Sustentabilidad vincular y estabilización.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b="1" dirty="0"/>
              <a:t>Capítulo 3: </a:t>
            </a:r>
            <a:r>
              <a:rPr lang="es-ES" sz="1600" dirty="0"/>
              <a:t>desarrollo de carrera grupal e individual: trabajo colaborativo flexible (formato del rap) y potencia de la individualidad.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endParaRPr sz="1600" dirty="0"/>
          </a:p>
        </p:txBody>
      </p:sp>
      <p:sp>
        <p:nvSpPr>
          <p:cNvPr id="94" name="Google Shape;94;p16">
            <a:extLst>
              <a:ext uri="{FF2B5EF4-FFF2-40B4-BE49-F238E27FC236}">
                <a16:creationId xmlns:a16="http://schemas.microsoft.com/office/drawing/2014/main" id="{2FBAE9E3-46EA-A6B5-F690-3620E02E6C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0912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>
          <a:extLst>
            <a:ext uri="{FF2B5EF4-FFF2-40B4-BE49-F238E27FC236}">
              <a16:creationId xmlns:a16="http://schemas.microsoft.com/office/drawing/2014/main" id="{C682A6DF-4B5F-A5B8-3541-56D9363D1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>
            <a:extLst>
              <a:ext uri="{FF2B5EF4-FFF2-40B4-BE49-F238E27FC236}">
                <a16:creationId xmlns:a16="http://schemas.microsoft.com/office/drawing/2014/main" id="{83CBF7BC-38DD-ABD3-15DC-9EB0298BD7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090698" y="1132549"/>
            <a:ext cx="2544419" cy="34474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b="1" dirty="0"/>
              <a:t>Capítulo 4. </a:t>
            </a:r>
            <a:r>
              <a:rPr lang="es-ES" sz="1600" dirty="0"/>
              <a:t>El Triángulo. “Localizar” y “Ranchar”. Zoom In: al espacio como “centro cultural”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b="1" dirty="0"/>
              <a:t>Capítulo 5. </a:t>
            </a:r>
            <a:r>
              <a:rPr lang="es-ES" sz="1600" dirty="0"/>
              <a:t>Producir (1) Sonido Rapero. Dinámica de creación musical</a:t>
            </a:r>
            <a:endParaRPr sz="1600" dirty="0"/>
          </a:p>
        </p:txBody>
      </p:sp>
      <p:sp>
        <p:nvSpPr>
          <p:cNvPr id="94" name="Google Shape;94;p16">
            <a:extLst>
              <a:ext uri="{FF2B5EF4-FFF2-40B4-BE49-F238E27FC236}">
                <a16:creationId xmlns:a16="http://schemas.microsoft.com/office/drawing/2014/main" id="{F7472279-2A50-15C2-E73B-288D2A30337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C1C3BC9-814B-1914-6229-71ECC8EEF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739" y="0"/>
            <a:ext cx="6228083" cy="4686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463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>
          <a:extLst>
            <a:ext uri="{FF2B5EF4-FFF2-40B4-BE49-F238E27FC236}">
              <a16:creationId xmlns:a16="http://schemas.microsoft.com/office/drawing/2014/main" id="{F93D415A-39D8-F7AF-ECC4-908263A51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>
            <a:extLst>
              <a:ext uri="{FF2B5EF4-FFF2-40B4-BE49-F238E27FC236}">
                <a16:creationId xmlns:a16="http://schemas.microsoft.com/office/drawing/2014/main" id="{96385D3A-BB8A-F291-39A7-78506473C1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203050" y="1132549"/>
            <a:ext cx="5185200" cy="32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b="1" dirty="0"/>
              <a:t>Capítulo 6: </a:t>
            </a:r>
            <a:r>
              <a:rPr lang="es-ES" sz="1600" dirty="0"/>
              <a:t>Producir. Saber moverse. Como da sustento a la carrera artística en sentido de reconocimiento, sostener colectivos y organizar eventos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b="1" dirty="0"/>
              <a:t>Capítulo 7: </a:t>
            </a:r>
            <a:r>
              <a:rPr lang="es-ES" sz="1600" dirty="0"/>
              <a:t>Mi sangre y mi familia. Teoría nativa de “jugársela”. Forma de presentación personal</a:t>
            </a:r>
          </a:p>
        </p:txBody>
      </p:sp>
      <p:sp>
        <p:nvSpPr>
          <p:cNvPr id="94" name="Google Shape;94;p16">
            <a:extLst>
              <a:ext uri="{FF2B5EF4-FFF2-40B4-BE49-F238E27FC236}">
                <a16:creationId xmlns:a16="http://schemas.microsoft.com/office/drawing/2014/main" id="{2FBAE9E3-46EA-A6B5-F690-3620E02E6C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1318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>
          <a:extLst>
            <a:ext uri="{FF2B5EF4-FFF2-40B4-BE49-F238E27FC236}">
              <a16:creationId xmlns:a16="http://schemas.microsoft.com/office/drawing/2014/main" id="{7CF5E2A5-0216-F44D-B163-F9731F342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>
            <a:extLst>
              <a:ext uri="{FF2B5EF4-FFF2-40B4-BE49-F238E27FC236}">
                <a16:creationId xmlns:a16="http://schemas.microsoft.com/office/drawing/2014/main" id="{B3006E6B-2D40-9B74-EFA6-34852FB0C65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3400" y="2782957"/>
            <a:ext cx="5438030" cy="11794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11111"/>
                </a:solidFill>
              </a:rPr>
              <a:t> e. Conclusión</a:t>
            </a:r>
            <a:endParaRPr sz="3200" dirty="0">
              <a:solidFill>
                <a:schemeClr val="bg2"/>
              </a:solidFill>
            </a:endParaRPr>
          </a:p>
        </p:txBody>
      </p:sp>
      <p:sp>
        <p:nvSpPr>
          <p:cNvPr id="81" name="Google Shape;81;p14">
            <a:extLst>
              <a:ext uri="{FF2B5EF4-FFF2-40B4-BE49-F238E27FC236}">
                <a16:creationId xmlns:a16="http://schemas.microsoft.com/office/drawing/2014/main" id="{CCB6CF1B-DA53-51E4-CA5E-1FEEBA0E330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33409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9217AC7F-DDD2-16DA-79EE-5F3FCD8B4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118357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0B003F-6F20-2DFE-D951-0D9C82DB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DBE806-9030-B8E1-5446-045EC834AC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370CA32-F0AC-F526-EDD8-9527AD455C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34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36AAEC2-E25C-2CF2-BD91-FDD23A291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6491"/>
            <a:ext cx="9144000" cy="441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6498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>
          <a:extLst>
            <a:ext uri="{FF2B5EF4-FFF2-40B4-BE49-F238E27FC236}">
              <a16:creationId xmlns:a16="http://schemas.microsoft.com/office/drawing/2014/main" id="{B333F2B1-B2C0-C904-CC7D-15A07FCCA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>
            <a:extLst>
              <a:ext uri="{FF2B5EF4-FFF2-40B4-BE49-F238E27FC236}">
                <a16:creationId xmlns:a16="http://schemas.microsoft.com/office/drawing/2014/main" id="{0D0F12E7-ACF0-8CB3-C711-1A1D7AD69C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4825" y="453638"/>
            <a:ext cx="6079200" cy="138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dirty="0">
                <a:solidFill>
                  <a:srgbClr val="FFFFFF"/>
                </a:solidFill>
                <a:highlight>
                  <a:schemeClr val="dk1"/>
                </a:highlight>
              </a:rPr>
              <a:t>2. ¿Cómo se vinculó lo teórico y lo empírico?</a:t>
            </a:r>
            <a:endParaRPr sz="4000" dirty="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142" name="Google Shape;142;p21">
            <a:extLst>
              <a:ext uri="{FF2B5EF4-FFF2-40B4-BE49-F238E27FC236}">
                <a16:creationId xmlns:a16="http://schemas.microsoft.com/office/drawing/2014/main" id="{3C91A4A8-AC29-1844-EF44-2ED0B393FF9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92292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>
          <a:extLst>
            <a:ext uri="{FF2B5EF4-FFF2-40B4-BE49-F238E27FC236}">
              <a16:creationId xmlns:a16="http://schemas.microsoft.com/office/drawing/2014/main" id="{B78BB6AE-484A-A362-DFDD-E3F96C529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>
            <a:extLst>
              <a:ext uri="{FF2B5EF4-FFF2-40B4-BE49-F238E27FC236}">
                <a16:creationId xmlns:a16="http://schemas.microsoft.com/office/drawing/2014/main" id="{C44D8B41-7CA3-0E43-C09B-39C593B87C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203050" y="1132549"/>
            <a:ext cx="5185200" cy="32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1.	Hacer dialogar “conceptos nativos” (de nuestros interlocutores) con “conceptos analíticos” (del </a:t>
            </a:r>
            <a:r>
              <a:rPr lang="es-ES" sz="1600" dirty="0" err="1"/>
              <a:t>investigadorx</a:t>
            </a:r>
            <a:r>
              <a:rPr lang="es-ES" sz="1600" dirty="0"/>
              <a:t>)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2.	Lugares del Problema: lógicamente inicial (dentro de la tesis); cronológicamente posterior (en la investigación y escritura)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3.	Papel de Teorías e Investigaciones previas:                 1) Discusiones y aperturas interpretativas; 2) Dar sentido a impresiones; 3) Abrir el horizonte en el trabajo empírico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4.	Afinar el proceso argumentativo en capítulos.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endParaRPr sz="1600" dirty="0"/>
          </a:p>
        </p:txBody>
      </p:sp>
      <p:sp>
        <p:nvSpPr>
          <p:cNvPr id="94" name="Google Shape;94;p16">
            <a:extLst>
              <a:ext uri="{FF2B5EF4-FFF2-40B4-BE49-F238E27FC236}">
                <a16:creationId xmlns:a16="http://schemas.microsoft.com/office/drawing/2014/main" id="{78F4BDEF-F5EE-28DE-A5C6-D8EA0173C1C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78406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>
          <a:extLst>
            <a:ext uri="{FF2B5EF4-FFF2-40B4-BE49-F238E27FC236}">
              <a16:creationId xmlns:a16="http://schemas.microsoft.com/office/drawing/2014/main" id="{7CF5E2A5-0216-F44D-B163-F9731F342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>
            <a:extLst>
              <a:ext uri="{FF2B5EF4-FFF2-40B4-BE49-F238E27FC236}">
                <a16:creationId xmlns:a16="http://schemas.microsoft.com/office/drawing/2014/main" id="{B3006E6B-2D40-9B74-EFA6-34852FB0C65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3400" y="2782957"/>
            <a:ext cx="5438030" cy="11794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11111"/>
                </a:solidFill>
              </a:rPr>
              <a:t> a. El Caso no es un Caso</a:t>
            </a:r>
            <a:endParaRPr sz="3200" dirty="0">
              <a:solidFill>
                <a:schemeClr val="bg2"/>
              </a:solidFill>
            </a:endParaRPr>
          </a:p>
        </p:txBody>
      </p:sp>
      <p:sp>
        <p:nvSpPr>
          <p:cNvPr id="81" name="Google Shape;81;p14">
            <a:extLst>
              <a:ext uri="{FF2B5EF4-FFF2-40B4-BE49-F238E27FC236}">
                <a16:creationId xmlns:a16="http://schemas.microsoft.com/office/drawing/2014/main" id="{CCB6CF1B-DA53-51E4-CA5E-1FEEBA0E330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33409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9217AC7F-DDD2-16DA-79EE-5F3FCD8B4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81495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>
          <a:extLst>
            <a:ext uri="{FF2B5EF4-FFF2-40B4-BE49-F238E27FC236}">
              <a16:creationId xmlns:a16="http://schemas.microsoft.com/office/drawing/2014/main" id="{B78BB6AE-484A-A362-DFDD-E3F96C529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>
            <a:extLst>
              <a:ext uri="{FF2B5EF4-FFF2-40B4-BE49-F238E27FC236}">
                <a16:creationId xmlns:a16="http://schemas.microsoft.com/office/drawing/2014/main" id="{C44D8B41-7CA3-0E43-C09B-39C593B87C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203050" y="1132549"/>
            <a:ext cx="5185200" cy="32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Claudia Fonseca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1. Rescatar la singularidad: evitar lo </a:t>
            </a:r>
            <a:r>
              <a:rPr lang="es-ES" sz="1600" dirty="0" err="1"/>
              <a:t>pre-fabricado</a:t>
            </a:r>
            <a:endParaRPr lang="es-ES" sz="16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2. Mirar más allá del caso individual: nuestro caso es un caso de qué. 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3. Subjetividad no es de la psicología individual, se compone en una red de relaciones.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4. Paso de investigador-investigado en experiencia de campo a interpretaciones analíticas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5. Comparación con otros casos</a:t>
            </a:r>
          </a:p>
        </p:txBody>
      </p:sp>
      <p:sp>
        <p:nvSpPr>
          <p:cNvPr id="94" name="Google Shape;94;p16">
            <a:extLst>
              <a:ext uri="{FF2B5EF4-FFF2-40B4-BE49-F238E27FC236}">
                <a16:creationId xmlns:a16="http://schemas.microsoft.com/office/drawing/2014/main" id="{78F4BDEF-F5EE-28DE-A5C6-D8EA0173C1C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63744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>
          <a:extLst>
            <a:ext uri="{FF2B5EF4-FFF2-40B4-BE49-F238E27FC236}">
              <a16:creationId xmlns:a16="http://schemas.microsoft.com/office/drawing/2014/main" id="{7CF5E2A5-0216-F44D-B163-F9731F342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>
            <a:extLst>
              <a:ext uri="{FF2B5EF4-FFF2-40B4-BE49-F238E27FC236}">
                <a16:creationId xmlns:a16="http://schemas.microsoft.com/office/drawing/2014/main" id="{B3006E6B-2D40-9B74-EFA6-34852FB0C65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3399" y="2782957"/>
            <a:ext cx="6427237" cy="11135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11111"/>
                </a:solidFill>
              </a:rPr>
              <a:t>b. La construcción argumental y la simetrización</a:t>
            </a:r>
            <a:endParaRPr sz="3200" dirty="0">
              <a:solidFill>
                <a:schemeClr val="bg2"/>
              </a:solidFill>
            </a:endParaRPr>
          </a:p>
        </p:txBody>
      </p:sp>
      <p:sp>
        <p:nvSpPr>
          <p:cNvPr id="81" name="Google Shape;81;p14">
            <a:extLst>
              <a:ext uri="{FF2B5EF4-FFF2-40B4-BE49-F238E27FC236}">
                <a16:creationId xmlns:a16="http://schemas.microsoft.com/office/drawing/2014/main" id="{CCB6CF1B-DA53-51E4-CA5E-1FEEBA0E330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33409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9217AC7F-DDD2-16DA-79EE-5F3FCD8B4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833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04825" y="453638"/>
            <a:ext cx="6079200" cy="138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dirty="0">
                <a:solidFill>
                  <a:srgbClr val="FFFFFF"/>
                </a:solidFill>
                <a:highlight>
                  <a:schemeClr val="dk1"/>
                </a:highlight>
              </a:rPr>
              <a:t>1. ¿De qué trató la tesis?</a:t>
            </a:r>
            <a:endParaRPr sz="4000" dirty="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>
          <a:extLst>
            <a:ext uri="{FF2B5EF4-FFF2-40B4-BE49-F238E27FC236}">
              <a16:creationId xmlns:a16="http://schemas.microsoft.com/office/drawing/2014/main" id="{B78BB6AE-484A-A362-DFDD-E3F96C529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>
            <a:extLst>
              <a:ext uri="{FF2B5EF4-FFF2-40B4-BE49-F238E27FC236}">
                <a16:creationId xmlns:a16="http://schemas.microsoft.com/office/drawing/2014/main" id="{C44D8B41-7CA3-0E43-C09B-39C593B87C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203050" y="1132549"/>
            <a:ext cx="5185200" cy="32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Problema /Hipótesis/Argumentos (razones) – Basados en evidencias.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□"/>
            </a:pPr>
            <a:r>
              <a:rPr lang="es-ES" sz="1600" dirty="0"/>
              <a:t>Distinto a opiniones: </a:t>
            </a:r>
          </a:p>
          <a:p>
            <a:pPr lvl="1">
              <a:spcBef>
                <a:spcPts val="600"/>
              </a:spcBef>
              <a:buChar char="□"/>
            </a:pPr>
            <a:r>
              <a:rPr lang="es-ES" sz="1600" dirty="0"/>
              <a:t>Posición subjetiva y particular: “la verdad para mi”</a:t>
            </a:r>
          </a:p>
          <a:p>
            <a:pPr lvl="1">
              <a:spcBef>
                <a:spcPts val="600"/>
              </a:spcBef>
              <a:buChar char="□"/>
            </a:pPr>
            <a:r>
              <a:rPr lang="es-ES" sz="1600" dirty="0"/>
              <a:t>Argumentar: pretensión de rebasar el subjetivismo narcisista, mediante la autorreflexión y solidez de argumentos en un campo interlocución académica.</a:t>
            </a:r>
          </a:p>
          <a:p>
            <a:r>
              <a:rPr lang="es-ES" sz="1600" dirty="0"/>
              <a:t>Simetrizar “conceptos nativos” y “conceptos analíticos”, innovación “conceptual”</a:t>
            </a:r>
          </a:p>
        </p:txBody>
      </p:sp>
      <p:sp>
        <p:nvSpPr>
          <p:cNvPr id="94" name="Google Shape;94;p16">
            <a:extLst>
              <a:ext uri="{FF2B5EF4-FFF2-40B4-BE49-F238E27FC236}">
                <a16:creationId xmlns:a16="http://schemas.microsoft.com/office/drawing/2014/main" id="{78F4BDEF-F5EE-28DE-A5C6-D8EA0173C1C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2813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>
          <a:extLst>
            <a:ext uri="{FF2B5EF4-FFF2-40B4-BE49-F238E27FC236}">
              <a16:creationId xmlns:a16="http://schemas.microsoft.com/office/drawing/2014/main" id="{B333F2B1-B2C0-C904-CC7D-15A07FCCA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>
            <a:extLst>
              <a:ext uri="{FF2B5EF4-FFF2-40B4-BE49-F238E27FC236}">
                <a16:creationId xmlns:a16="http://schemas.microsoft.com/office/drawing/2014/main" id="{0D0F12E7-ACF0-8CB3-C711-1A1D7AD69C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4825" y="453638"/>
            <a:ext cx="6079200" cy="138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dirty="0">
                <a:solidFill>
                  <a:srgbClr val="FFFFFF"/>
                </a:solidFill>
                <a:highlight>
                  <a:schemeClr val="dk1"/>
                </a:highlight>
              </a:rPr>
              <a:t>3. Conclusión</a:t>
            </a:r>
            <a:endParaRPr sz="4000" dirty="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142" name="Google Shape;142;p21">
            <a:extLst>
              <a:ext uri="{FF2B5EF4-FFF2-40B4-BE49-F238E27FC236}">
                <a16:creationId xmlns:a16="http://schemas.microsoft.com/office/drawing/2014/main" id="{3C91A4A8-AC29-1844-EF44-2ED0B393FF9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53115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body" idx="1"/>
          </p:nvPr>
        </p:nvSpPr>
        <p:spPr>
          <a:xfrm>
            <a:off x="2402275" y="1230875"/>
            <a:ext cx="5721000" cy="30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Podría entender el subjetivismo, como esa tendencia narcicista a posicionarse todo el tiempo en primer plano de la investigación. También asociado a culturalismo (como entender todo en un plano simbólico) o el impresionismo (guiar intepretación por primeras impresiones personales)</a:t>
            </a:r>
            <a:endParaRPr sz="2400" dirty="0"/>
          </a:p>
        </p:txBody>
      </p:sp>
      <p:sp>
        <p:nvSpPr>
          <p:cNvPr id="87" name="Google Shape;87;p15"/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02201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body" idx="1"/>
          </p:nvPr>
        </p:nvSpPr>
        <p:spPr>
          <a:xfrm>
            <a:off x="2402275" y="1230875"/>
            <a:ext cx="5721000" cy="30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La relación de lo teórico y empírico puede ayudar a superar esa tendencia. Mediante una visión relacional de la subjetividad, frente al subjetivismo. Entender que nuestros interlocutores están en una red de relaciones, nosotros ingresamos a ella y nos vinculamos a un campo de interlocución académica.</a:t>
            </a:r>
            <a:endParaRPr sz="2400" dirty="0"/>
          </a:p>
        </p:txBody>
      </p:sp>
      <p:sp>
        <p:nvSpPr>
          <p:cNvPr id="87" name="Google Shape;87;p15"/>
          <p:cNvSpPr txBox="1">
            <a:spLocks noGrp="1"/>
          </p:cNvSpPr>
          <p:nvPr>
            <p:ph type="sldNum" idx="12"/>
          </p:nvPr>
        </p:nvSpPr>
        <p:spPr>
          <a:xfrm>
            <a:off x="76209" y="469886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1511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ctrTitle"/>
          </p:nvPr>
        </p:nvSpPr>
        <p:spPr>
          <a:xfrm>
            <a:off x="533400" y="3218975"/>
            <a:ext cx="5270100" cy="7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11111"/>
                </a:solidFill>
              </a:rPr>
              <a:t> a. </a:t>
            </a:r>
            <a:r>
              <a:rPr lang="en" sz="3200" b="1" dirty="0">
                <a:solidFill>
                  <a:schemeClr val="bg2"/>
                </a:solidFill>
              </a:rPr>
              <a:t>Caso y problema</a:t>
            </a:r>
            <a:endParaRPr sz="3200" dirty="0">
              <a:solidFill>
                <a:schemeClr val="bg2"/>
              </a:solidFill>
            </a:endParaRPr>
          </a:p>
        </p:txBody>
      </p:sp>
      <p:sp>
        <p:nvSpPr>
          <p:cNvPr id="81" name="Google Shape;81;p14"/>
          <p:cNvSpPr txBox="1">
            <a:spLocks noGrp="1"/>
          </p:cNvSpPr>
          <p:nvPr>
            <p:ph type="sldNum" idx="12"/>
          </p:nvPr>
        </p:nvSpPr>
        <p:spPr>
          <a:xfrm>
            <a:off x="533409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9E0B64-84AA-6493-E96D-C549A96C62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E2DDA81A-B9B1-6462-8407-ED28033F4C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D9B32F1-441E-19B0-04F3-E5E78B7AA0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6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A03A98F-2D1A-38A1-CE42-F2A4BDAF20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032"/>
          <a:stretch/>
        </p:blipFill>
        <p:spPr>
          <a:xfrm>
            <a:off x="0" y="31986"/>
            <a:ext cx="9144000" cy="465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24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3C072-6F87-C9E0-32E5-E487F6B9CC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A76E4C-3D8D-F4E6-CD5A-BB5F5C0BFE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B79C8D0-FF67-C173-DD3F-1E7F3217FC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7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A061788-AC53-479F-B95D-2CC753FCD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635"/>
            <a:ext cx="9286440" cy="521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386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2FB38A2B-21B2-71C7-E6EA-D01BE5BA8C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E44E210-DBB2-C18A-75C2-80894087C7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8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947B979-0DEF-3AAB-721E-5D5B89E66A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43" t="-890" r="4010" b="1299"/>
          <a:stretch/>
        </p:blipFill>
        <p:spPr>
          <a:xfrm>
            <a:off x="1" y="-270166"/>
            <a:ext cx="9144000" cy="498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350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>
            <a:off x="458825" y="453155"/>
            <a:ext cx="1953600" cy="19569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ctrTitle" idx="4294967295"/>
          </p:nvPr>
        </p:nvSpPr>
        <p:spPr>
          <a:xfrm>
            <a:off x="3080425" y="1433376"/>
            <a:ext cx="4701600" cy="115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  <a:highlight>
                  <a:srgbClr val="FF0000"/>
                </a:highlight>
                <a:latin typeface="Georgia"/>
                <a:ea typeface="Georgia"/>
                <a:cs typeface="Georgia"/>
                <a:sym typeface="Georgia"/>
              </a:rPr>
              <a:t>Conceptos Nativos</a:t>
            </a:r>
            <a:endParaRPr sz="6000" dirty="0">
              <a:solidFill>
                <a:srgbClr val="FFFFFF"/>
              </a:solidFill>
              <a:highlight>
                <a:srgbClr val="FF0000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4294967295"/>
          </p:nvPr>
        </p:nvSpPr>
        <p:spPr>
          <a:xfrm>
            <a:off x="3080425" y="3266994"/>
            <a:ext cx="47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i="1" dirty="0"/>
              <a:t>“Jugarsela” y “Estar Jugado” como herramientas de anclaje empírico</a:t>
            </a:r>
            <a:endParaRPr i="1"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4297650" y="471791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Google Shape;560;p36">
            <a:extLst>
              <a:ext uri="{FF2B5EF4-FFF2-40B4-BE49-F238E27FC236}">
                <a16:creationId xmlns:a16="http://schemas.microsoft.com/office/drawing/2014/main" id="{BF37E412-1FA9-33E6-1DFB-A6615B9CC15A}"/>
              </a:ext>
            </a:extLst>
          </p:cNvPr>
          <p:cNvSpPr/>
          <p:nvPr/>
        </p:nvSpPr>
        <p:spPr>
          <a:xfrm>
            <a:off x="610842" y="654383"/>
            <a:ext cx="1702988" cy="1412955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ysander template">
  <a:themeElements>
    <a:clrScheme name="Custom 347">
      <a:dk1>
        <a:srgbClr val="111111"/>
      </a:dk1>
      <a:lt1>
        <a:srgbClr val="FFFFFF"/>
      </a:lt1>
      <a:dk2>
        <a:srgbClr val="999999"/>
      </a:dk2>
      <a:lt2>
        <a:srgbClr val="EFEFEF"/>
      </a:lt2>
      <a:accent1>
        <a:srgbClr val="FF0000"/>
      </a:accent1>
      <a:accent2>
        <a:srgbClr val="CC0000"/>
      </a:accent2>
      <a:accent3>
        <a:srgbClr val="434343"/>
      </a:accent3>
      <a:accent4>
        <a:srgbClr val="999999"/>
      </a:accent4>
      <a:accent5>
        <a:srgbClr val="CCCCCC"/>
      </a:accent5>
      <a:accent6>
        <a:srgbClr val="EFEFEF"/>
      </a:accent6>
      <a:hlink>
        <a:srgbClr val="111111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1012</Words>
  <Application>Microsoft Office PowerPoint</Application>
  <PresentationFormat>Presentación en pantalla (16:9)</PresentationFormat>
  <Paragraphs>133</Paragraphs>
  <Slides>43</Slides>
  <Notes>27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43</vt:i4>
      </vt:variant>
    </vt:vector>
  </HeadingPairs>
  <TitlesOfParts>
    <vt:vector size="47" baseType="lpstr">
      <vt:lpstr>Georgia</vt:lpstr>
      <vt:lpstr>Arial</vt:lpstr>
      <vt:lpstr>Roboto Slab</vt:lpstr>
      <vt:lpstr>Lysander template</vt:lpstr>
      <vt:lpstr>El vinculo entre teoría y empíria como crítica al subjetivismo. Mediante tesis doctoral: Jugarsela por el Rap. Música, Trabajo e Individualidad en la carrera de un rapero del conurbano de Buenos Aires </vt:lpstr>
      <vt:lpstr>¿Qué les presentaré?</vt:lpstr>
      <vt:lpstr>Propuesta</vt:lpstr>
      <vt:lpstr>1. ¿De qué trató la tesis? </vt:lpstr>
      <vt:lpstr> a. Caso y problema</vt:lpstr>
      <vt:lpstr>Presentación de PowerPoint</vt:lpstr>
      <vt:lpstr>Presentación de PowerPoint</vt:lpstr>
      <vt:lpstr>Presentación de PowerPoint</vt:lpstr>
      <vt:lpstr>Conceptos Nativos</vt:lpstr>
      <vt:lpstr>Presentación de PowerPoint</vt:lpstr>
      <vt:lpstr>Presentación de PowerPoint</vt:lpstr>
      <vt:lpstr>Problema</vt:lpstr>
      <vt:lpstr> b. Perspectiva analítica y construcción del objeto</vt:lpstr>
      <vt:lpstr>Presentación de PowerPoint</vt:lpstr>
      <vt:lpstr>Presentación de PowerPoint</vt:lpstr>
      <vt:lpstr>Presentación de PowerPoint</vt:lpstr>
      <vt:lpstr>Teorías e Investigaciones</vt:lpstr>
      <vt:lpstr>La Propuesta: “Rap en acción”</vt:lpstr>
      <vt:lpstr>Integrarse en una perspectiva de forma singular</vt:lpstr>
      <vt:lpstr> c. Metodología y trabajo de campo</vt:lpstr>
      <vt:lpstr>Presentación de PowerPoint</vt:lpstr>
      <vt:lpstr> d. Capítulos como argumentos</vt:lpstr>
      <vt:lpstr>Presentación de PowerPoint</vt:lpstr>
      <vt:lpstr>Construcción argumental</vt:lpstr>
      <vt:lpstr>El texto como entramado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 e. Conclusión</vt:lpstr>
      <vt:lpstr>Conclusión</vt:lpstr>
      <vt:lpstr>2. ¿Cómo se vinculó lo teórico y lo empírico? </vt:lpstr>
      <vt:lpstr>Presentación de PowerPoint</vt:lpstr>
      <vt:lpstr> a. El Caso no es un Caso</vt:lpstr>
      <vt:lpstr>Presentación de PowerPoint</vt:lpstr>
      <vt:lpstr>b. La construcción argumental y la simetrización</vt:lpstr>
      <vt:lpstr>Presentación de PowerPoint</vt:lpstr>
      <vt:lpstr>3. Conclusión 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sebastian</dc:creator>
  <cp:lastModifiedBy>Sebastián Matías Muñoz Tapia</cp:lastModifiedBy>
  <cp:revision>6</cp:revision>
  <dcterms:modified xsi:type="dcterms:W3CDTF">2024-11-25T14:19:33Z</dcterms:modified>
</cp:coreProperties>
</file>